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p:cViewPr varScale="1">
        <p:scale>
          <a:sx n="88" d="100"/>
          <a:sy n="88" d="100"/>
        </p:scale>
        <p:origin x="1368"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783E16-E7D1-47CD-B6FE-996F7731179B}" type="datetimeFigureOut">
              <a:rPr lang="nl-NL" smtClean="0"/>
              <a:t>6-9-2016</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C45394-0B7F-439B-BF3A-1CF03EB7E639}" type="slidenum">
              <a:rPr lang="nl-NL" smtClean="0"/>
              <a:t>‹nr.›</a:t>
            </a:fld>
            <a:endParaRPr lang="nl-NL"/>
          </a:p>
        </p:txBody>
      </p:sp>
    </p:spTree>
    <p:extLst>
      <p:ext uri="{BB962C8B-B14F-4D97-AF65-F5344CB8AC3E}">
        <p14:creationId xmlns:p14="http://schemas.microsoft.com/office/powerpoint/2010/main" val="1350342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6" name="Rechthoek 5"/>
          <p:cNvSpPr/>
          <p:nvPr userDrawn="1"/>
        </p:nvSpPr>
        <p:spPr>
          <a:xfrm>
            <a:off x="0" y="4983"/>
            <a:ext cx="9144000" cy="6087795"/>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p:cNvSpPr/>
          <p:nvPr userDrawn="1"/>
        </p:nvSpPr>
        <p:spPr>
          <a:xfrm>
            <a:off x="0" y="6093296"/>
            <a:ext cx="9144000" cy="106592"/>
          </a:xfrm>
          <a:prstGeom prst="rect">
            <a:avLst/>
          </a:prstGeom>
          <a:gradFill>
            <a:gsLst>
              <a:gs pos="0">
                <a:schemeClr val="tx1">
                  <a:lumMod val="50000"/>
                  <a:lumOff val="50000"/>
                </a:schemeClr>
              </a:gs>
              <a:gs pos="100000">
                <a:srgbClr val="CBDBDF"/>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ekstvak 10"/>
          <p:cNvSpPr txBox="1"/>
          <p:nvPr userDrawn="1"/>
        </p:nvSpPr>
        <p:spPr>
          <a:xfrm>
            <a:off x="191343" y="6187370"/>
            <a:ext cx="7116961" cy="553998"/>
          </a:xfrm>
          <a:prstGeom prst="rect">
            <a:avLst/>
          </a:prstGeom>
          <a:noFill/>
        </p:spPr>
        <p:txBody>
          <a:bodyPr wrap="square" rtlCol="0">
            <a:spAutoFit/>
          </a:bodyPr>
          <a:lstStyle/>
          <a:p>
            <a:r>
              <a:rPr lang="nl-NL" sz="1000" dirty="0" smtClean="0">
                <a:solidFill>
                  <a:srgbClr val="024653"/>
                </a:solidFill>
              </a:rPr>
              <a:t>© </a:t>
            </a:r>
            <a:r>
              <a:rPr lang="nl-NL" sz="1000" dirty="0">
                <a:solidFill>
                  <a:srgbClr val="024653"/>
                </a:solidFill>
              </a:rPr>
              <a:t>Educatieve Uitgeversgroep BV, </a:t>
            </a:r>
            <a:r>
              <a:rPr lang="nl-NL" sz="1000" dirty="0" smtClean="0">
                <a:solidFill>
                  <a:srgbClr val="024653"/>
                </a:solidFill>
              </a:rPr>
              <a:t>'s-Hertogenbosch. Alle </a:t>
            </a:r>
            <a:r>
              <a:rPr lang="nl-NL" sz="1000" dirty="0">
                <a:solidFill>
                  <a:srgbClr val="024653"/>
                </a:solidFill>
              </a:rPr>
              <a:t>rechten voorbehouden. Niets uit deze uitgave mag worden verveelvoudigd, opgeslagen in een geautomatiseerd gegevensbestand, of openbaar gemaakt, in enige vorm of op enige wijze, hetzij elektronisch, mechanisch, door fotokopieën, opnamen, of enige manier, zonder voorafgaande schriftelijke toestemming van de uitgever</a:t>
            </a:r>
            <a:r>
              <a:rPr lang="nl-NL" sz="1000" dirty="0" smtClean="0">
                <a:solidFill>
                  <a:srgbClr val="024653"/>
                </a:solidFill>
              </a:rPr>
              <a:t>.</a:t>
            </a:r>
            <a:endParaRPr lang="nl-NL" sz="1000" dirty="0">
              <a:solidFill>
                <a:srgbClr val="024653"/>
              </a:solidFill>
            </a:endParaRPr>
          </a:p>
        </p:txBody>
      </p:sp>
      <p:sp>
        <p:nvSpPr>
          <p:cNvPr id="14" name="Tijdelijke aanduiding voor inhoud 2"/>
          <p:cNvSpPr>
            <a:spLocks noGrp="1"/>
          </p:cNvSpPr>
          <p:nvPr>
            <p:ph idx="1" hasCustomPrompt="1"/>
          </p:nvPr>
        </p:nvSpPr>
        <p:spPr>
          <a:xfrm>
            <a:off x="878904" y="1351309"/>
            <a:ext cx="7005464" cy="637531"/>
          </a:xfrm>
        </p:spPr>
        <p:txBody>
          <a:bodyPr>
            <a:norm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&lt;Titel boek&gt;</a:t>
            </a:r>
          </a:p>
        </p:txBody>
      </p:sp>
      <p:sp>
        <p:nvSpPr>
          <p:cNvPr id="15" name="Tijdelijke aanduiding voor inhoud 2"/>
          <p:cNvSpPr>
            <a:spLocks noGrp="1"/>
          </p:cNvSpPr>
          <p:nvPr>
            <p:ph idx="10" hasCustomPrompt="1"/>
          </p:nvPr>
        </p:nvSpPr>
        <p:spPr>
          <a:xfrm>
            <a:off x="878904" y="2060848"/>
            <a:ext cx="7005464" cy="493515"/>
          </a:xfrm>
        </p:spPr>
        <p:txBody>
          <a:bodyPr>
            <a:noAutofit/>
          </a:bodyPr>
          <a:lstStyle>
            <a:lvl1pPr marL="0" indent="0">
              <a:buNone/>
              <a:defRPr sz="3200">
                <a:solidFill>
                  <a:schemeClr val="bg1"/>
                </a:solidFill>
              </a:defRPr>
            </a:lvl1pPr>
            <a:lvl2pPr>
              <a:defRPr>
                <a:solidFill>
                  <a:schemeClr val="bg1"/>
                </a:solidFill>
              </a:defRPr>
            </a:lvl2pPr>
            <a:lvl3pPr>
              <a:defRPr>
                <a:solidFill>
                  <a:schemeClr val="bg1"/>
                </a:solidFill>
              </a:defRPr>
            </a:lvl3pPr>
          </a:lstStyle>
          <a:p>
            <a:pPr lvl="0"/>
            <a:r>
              <a:rPr lang="nl-NL" dirty="0" smtClean="0"/>
              <a:t>&lt;Ondertitel boek&gt;</a:t>
            </a:r>
          </a:p>
        </p:txBody>
      </p:sp>
      <p:sp>
        <p:nvSpPr>
          <p:cNvPr id="16" name="Tijdelijke aanduiding voor inhoud 2"/>
          <p:cNvSpPr>
            <a:spLocks noGrp="1"/>
          </p:cNvSpPr>
          <p:nvPr>
            <p:ph idx="11" hasCustomPrompt="1"/>
          </p:nvPr>
        </p:nvSpPr>
        <p:spPr>
          <a:xfrm>
            <a:off x="878904" y="3367533"/>
            <a:ext cx="7005464" cy="637531"/>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stStyle>
          <a:p>
            <a:pPr lvl="0"/>
            <a:r>
              <a:rPr lang="nl-NL" dirty="0" smtClean="0"/>
              <a:t>&lt;Auteur&gt;</a:t>
            </a:r>
          </a:p>
        </p:txBody>
      </p:sp>
      <p:pic>
        <p:nvPicPr>
          <p:cNvPr id="18" name="Afbeelding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24932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lvl1pPr marL="0" indent="0">
              <a:buNone/>
              <a:defRPr/>
            </a:lvl1pPr>
            <a:lvl3pPr>
              <a:defRPr/>
            </a:lvl3pPr>
          </a:lstStyle>
          <a:p>
            <a:pPr lvl="0"/>
            <a:r>
              <a:rPr lang="nl-NL" smtClean="0"/>
              <a:t>Klik om de modelstijlen te bewerken</a:t>
            </a:r>
          </a:p>
        </p:txBody>
      </p:sp>
    </p:spTree>
    <p:extLst>
      <p:ext uri="{BB962C8B-B14F-4D97-AF65-F5344CB8AC3E}">
        <p14:creationId xmlns:p14="http://schemas.microsoft.com/office/powerpoint/2010/main" val="23027095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a:xfrm>
            <a:off x="457200" y="1356952"/>
            <a:ext cx="4114800" cy="4525963"/>
          </a:xfrm>
        </p:spPr>
        <p:txBody>
          <a:bodyPr/>
          <a:lstStyle/>
          <a:p>
            <a:pPr lvl="0"/>
            <a:r>
              <a:rPr lang="nl-NL" smtClean="0"/>
              <a:t>Klik om de modelstijlen te bewerken</a:t>
            </a:r>
          </a:p>
        </p:txBody>
      </p:sp>
      <p:sp>
        <p:nvSpPr>
          <p:cNvPr id="7" name="Tijdelijke aanduiding voor inhoud 2"/>
          <p:cNvSpPr>
            <a:spLocks noGrp="1"/>
          </p:cNvSpPr>
          <p:nvPr>
            <p:ph idx="13"/>
          </p:nvPr>
        </p:nvSpPr>
        <p:spPr>
          <a:xfrm>
            <a:off x="4635916" y="1356952"/>
            <a:ext cx="4114800" cy="4525963"/>
          </a:xfrm>
        </p:spPr>
        <p:txBody>
          <a:bodyPr/>
          <a:lstStyle>
            <a:lvl1pPr marL="0" indent="0">
              <a:buNone/>
              <a:defRPr/>
            </a:lvl1pPr>
          </a:lstStyle>
          <a:p>
            <a:pPr lvl="0"/>
            <a:r>
              <a:rPr lang="nl-NL" smtClean="0"/>
              <a:t>Klik om de modelstijlen te bewerken</a:t>
            </a:r>
          </a:p>
        </p:txBody>
      </p:sp>
    </p:spTree>
    <p:extLst>
      <p:ext uri="{BB962C8B-B14F-4D97-AF65-F5344CB8AC3E}">
        <p14:creationId xmlns:p14="http://schemas.microsoft.com/office/powerpoint/2010/main" val="27489087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57200" y="1351309"/>
            <a:ext cx="8229600" cy="4525963"/>
          </a:xfrm>
          <a:prstGeom prst="rect">
            <a:avLst/>
          </a:prstGeom>
        </p:spPr>
        <p:txBody>
          <a:bodyPr vert="horz" lIns="91440" tIns="45720" rIns="91440" bIns="45720" rtlCol="0">
            <a:normAutofit/>
          </a:bodyPr>
          <a:lstStyle/>
          <a:p>
            <a:pPr lvl="0"/>
            <a:r>
              <a:rPr lang="nl-NL" dirty="0" smtClean="0"/>
              <a:t>Klik om de modelstijlen te bewerken</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9B6C74-235C-40B1-9720-128F4E67E560}" type="datetimeFigureOut">
              <a:rPr lang="nl-NL" smtClean="0"/>
              <a:t>6-9-2016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DDFF1C-4BA7-458E-B6B7-B59738DCF1D9}" type="slidenum">
              <a:rPr lang="nl-NL" smtClean="0"/>
              <a:t>‹nr.›</a:t>
            </a:fld>
            <a:endParaRPr lang="nl-NL"/>
          </a:p>
        </p:txBody>
      </p:sp>
      <p:sp>
        <p:nvSpPr>
          <p:cNvPr id="7" name="Tijdelijke aanduiding voor datum 3"/>
          <p:cNvSpPr txBox="1">
            <a:spLocks/>
          </p:cNvSpPr>
          <p:nvPr/>
        </p:nvSpPr>
        <p:spPr>
          <a:xfrm>
            <a:off x="457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9B6C74-235C-40B1-9720-128F4E67E560}" type="datetimeFigureOut">
              <a:rPr lang="nl-NL" smtClean="0"/>
              <a:pPr/>
              <a:t>6-9-2016</a:t>
            </a:fld>
            <a:endParaRPr lang="nl-NL"/>
          </a:p>
        </p:txBody>
      </p:sp>
      <p:sp>
        <p:nvSpPr>
          <p:cNvPr id="8" name="Tijdelijke aanduiding voor dianummer 5"/>
          <p:cNvSpPr txBox="1">
            <a:spLocks/>
          </p:cNvSpPr>
          <p:nvPr/>
        </p:nvSpPr>
        <p:spPr>
          <a:xfrm>
            <a:off x="6553200" y="6356350"/>
            <a:ext cx="2133600" cy="365125"/>
          </a:xfrm>
          <a:prstGeom prst="rect">
            <a:avLst/>
          </a:prstGeom>
        </p:spPr>
        <p:txBody>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CDDFF1C-4BA7-458E-B6B7-B59738DCF1D9}" type="slidenum">
              <a:rPr lang="nl-NL" smtClean="0"/>
              <a:pPr/>
              <a:t>‹nr.›</a:t>
            </a:fld>
            <a:endParaRPr lang="nl-NL"/>
          </a:p>
        </p:txBody>
      </p:sp>
      <p:sp>
        <p:nvSpPr>
          <p:cNvPr id="9" name="Rechthoek 8"/>
          <p:cNvSpPr/>
          <p:nvPr/>
        </p:nvSpPr>
        <p:spPr>
          <a:xfrm>
            <a:off x="0" y="0"/>
            <a:ext cx="9144000" cy="914400"/>
          </a:xfrm>
          <a:prstGeom prst="rect">
            <a:avLst/>
          </a:prstGeom>
          <a:gradFill>
            <a:gsLst>
              <a:gs pos="0">
                <a:srgbClr val="002835"/>
              </a:gs>
              <a:gs pos="35000">
                <a:srgbClr val="02465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Rechthoek 9"/>
          <p:cNvSpPr/>
          <p:nvPr/>
        </p:nvSpPr>
        <p:spPr>
          <a:xfrm>
            <a:off x="0" y="914400"/>
            <a:ext cx="9144000" cy="106592"/>
          </a:xfrm>
          <a:prstGeom prst="rect">
            <a:avLst/>
          </a:prstGeom>
          <a:gradFill>
            <a:gsLst>
              <a:gs pos="0">
                <a:schemeClr val="tx1">
                  <a:lumMod val="50000"/>
                  <a:lumOff val="5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p:cNvSpPr/>
          <p:nvPr/>
        </p:nvSpPr>
        <p:spPr>
          <a:xfrm>
            <a:off x="0" y="6108960"/>
            <a:ext cx="9144000" cy="749040"/>
          </a:xfrm>
          <a:prstGeom prst="rect">
            <a:avLst/>
          </a:prstGeom>
          <a:solidFill>
            <a:srgbClr val="CBDB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jdelijke aanduiding voor titel 1"/>
          <p:cNvSpPr>
            <a:spLocks noGrp="1"/>
          </p:cNvSpPr>
          <p:nvPr>
            <p:ph type="title"/>
          </p:nvPr>
        </p:nvSpPr>
        <p:spPr>
          <a:xfrm>
            <a:off x="457200" y="-99392"/>
            <a:ext cx="8229600" cy="1143000"/>
          </a:xfrm>
          <a:prstGeom prst="rect">
            <a:avLst/>
          </a:prstGeom>
        </p:spPr>
        <p:txBody>
          <a:bodyPr vert="horz" lIns="91440" tIns="45720" rIns="91440" bIns="45720" rtlCol="0" anchor="ctr">
            <a:normAutofit/>
          </a:bodyPr>
          <a:lstStyle/>
          <a:p>
            <a:r>
              <a:rPr lang="nl-NL" dirty="0" smtClean="0"/>
              <a:t>Onderwerp</a:t>
            </a:r>
            <a:endParaRPr lang="nl-NL" dirty="0"/>
          </a:p>
        </p:txBody>
      </p:sp>
      <p:pic>
        <p:nvPicPr>
          <p:cNvPr id="16" name="Afbeelding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80312" y="6225247"/>
            <a:ext cx="1463804" cy="516121"/>
          </a:xfrm>
          <a:prstGeom prst="rect">
            <a:avLst/>
          </a:prstGeom>
        </p:spPr>
      </p:pic>
    </p:spTree>
    <p:extLst>
      <p:ext uri="{BB962C8B-B14F-4D97-AF65-F5344CB8AC3E}">
        <p14:creationId xmlns:p14="http://schemas.microsoft.com/office/powerpoint/2010/main" val="3186924727"/>
      </p:ext>
    </p:extLst>
  </p:cSld>
  <p:clrMap bg1="lt1" tx1="dk1" bg2="lt2" tx2="dk2" accent1="accent1" accent2="accent2" accent3="accent3" accent4="accent4" accent5="accent5" accent6="accent6" hlink="hlink" folHlink="folHlink"/>
  <p:sldLayoutIdLst>
    <p:sldLayoutId id="2147483672" r:id="rId1"/>
    <p:sldLayoutId id="2147483662" r:id="rId2"/>
    <p:sldLayoutId id="2147483670" r:id="rId3"/>
  </p:sldLayoutIdLst>
  <p:timing>
    <p:tnLst>
      <p:par>
        <p:cTn id="1" dur="indefinite" restart="never" nodeType="tmRoot"/>
      </p:par>
    </p:tnLst>
  </p:timing>
  <p:txStyles>
    <p:titleStyle>
      <a:lvl1pPr algn="l" defTabSz="914400" rtl="0" eaLnBrk="1" latinLnBrk="0" hangingPunct="1">
        <a:spcBef>
          <a:spcPct val="0"/>
        </a:spcBef>
        <a:buNone/>
        <a:defRPr sz="2400" b="1" kern="1200">
          <a:solidFill>
            <a:schemeClr val="bg1"/>
          </a:solidFill>
          <a:latin typeface="+mj-lt"/>
          <a:ea typeface="+mj-ea"/>
          <a:cs typeface="+mj-cs"/>
        </a:defRPr>
      </a:lvl1pPr>
    </p:titleStyle>
    <p:bodyStyle>
      <a:lvl1pPr marL="0" indent="0" algn="l" defTabSz="914400" rtl="0" eaLnBrk="1" latinLnBrk="0" hangingPunct="1">
        <a:spcBef>
          <a:spcPct val="20000"/>
        </a:spcBef>
        <a:buFont typeface="Arial" pitchFamily="34" charset="0"/>
        <a:buNone/>
        <a:defRPr sz="2400" kern="1200">
          <a:solidFill>
            <a:srgbClr val="024653"/>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rgbClr val="024653"/>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400" kern="1200">
          <a:solidFill>
            <a:srgbClr val="024653"/>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google.nl/url?sa=i&amp;rct=j&amp;q=&amp;esrc=s&amp;source=images&amp;cd=&amp;cad=rja&amp;uact=8&amp;ved=0CAcQjRw&amp;url=http://www.eengoedhulpmiddel.nl/mobiliteit/kinderen/elektrische-rolstoelen/&amp;ei=WuF2Va2IEIT0UviugNgG&amp;bvm=bv.95039771,d.d24&amp;psig=AFQjCNGrvavjbXTwVWvzJrx-uSj8KPLfyQ&amp;ust=1433940684652871"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jdelijke aanduiding voor inhoud 1"/>
          <p:cNvSpPr>
            <a:spLocks noGrp="1"/>
          </p:cNvSpPr>
          <p:nvPr>
            <p:ph idx="1"/>
          </p:nvPr>
        </p:nvSpPr>
        <p:spPr>
          <a:xfrm>
            <a:off x="879475" y="1350963"/>
            <a:ext cx="7005638" cy="638175"/>
          </a:xfrm>
        </p:spPr>
        <p:txBody>
          <a:bodyPr/>
          <a:lstStyle/>
          <a:p>
            <a:pPr eaLnBrk="1" hangingPunct="1"/>
            <a:r>
              <a:rPr lang="nl-NL" dirty="0" smtClean="0"/>
              <a:t>FDV 3</a:t>
            </a:r>
          </a:p>
        </p:txBody>
      </p:sp>
      <p:sp>
        <p:nvSpPr>
          <p:cNvPr id="3075" name="Tijdelijke aanduiding voor inhoud 2"/>
          <p:cNvSpPr>
            <a:spLocks noGrp="1"/>
          </p:cNvSpPr>
          <p:nvPr>
            <p:ph idx="10"/>
          </p:nvPr>
        </p:nvSpPr>
        <p:spPr>
          <a:xfrm>
            <a:off x="879475" y="2060575"/>
            <a:ext cx="7292975" cy="493713"/>
          </a:xfrm>
        </p:spPr>
        <p:txBody>
          <a:bodyPr/>
          <a:lstStyle/>
          <a:p>
            <a:pPr eaLnBrk="1" hangingPunct="1"/>
            <a:r>
              <a:rPr lang="nl-NL" dirty="0" smtClean="0"/>
              <a:t>Gastheer/gastvrouw in de catering</a:t>
            </a:r>
          </a:p>
          <a:p>
            <a:pPr eaLnBrk="1" hangingPunct="1"/>
            <a:r>
              <a:rPr lang="nl-NL" dirty="0" smtClean="0"/>
              <a:t>Hoofdstuk 2: Gastvrije zorg</a:t>
            </a:r>
          </a:p>
        </p:txBody>
      </p:sp>
      <p:sp>
        <p:nvSpPr>
          <p:cNvPr id="3076" name="Tijdelijke aanduiding voor inhoud 3"/>
          <p:cNvSpPr>
            <a:spLocks noGrp="1"/>
          </p:cNvSpPr>
          <p:nvPr>
            <p:ph idx="11"/>
          </p:nvPr>
        </p:nvSpPr>
        <p:spPr>
          <a:xfrm>
            <a:off x="879475" y="3367088"/>
            <a:ext cx="7005638" cy="638175"/>
          </a:xfrm>
        </p:spPr>
        <p:txBody>
          <a:bodyPr/>
          <a:lstStyle/>
          <a:p>
            <a:pPr eaLnBrk="1" hangingPunct="1"/>
            <a:r>
              <a:rPr lang="nl-NL" smtClean="0"/>
              <a:t>M. Vos</a:t>
            </a:r>
          </a:p>
          <a:p>
            <a:pPr eaLnBrk="1" hangingPunct="1"/>
            <a:endParaRPr lang="nl-NL" smtClean="0"/>
          </a:p>
        </p:txBody>
      </p:sp>
    </p:spTree>
    <p:extLst>
      <p:ext uri="{BB962C8B-B14F-4D97-AF65-F5344CB8AC3E}">
        <p14:creationId xmlns:p14="http://schemas.microsoft.com/office/powerpoint/2010/main" val="19864877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2.8. Het belang van communiceren, signaleren en rapporteren</a:t>
            </a:r>
          </a:p>
          <a:p>
            <a:pPr eaLnBrk="1" hangingPunct="1">
              <a:buFont typeface="Arial" charset="0"/>
              <a:buNone/>
            </a:pPr>
            <a:endParaRPr lang="nl-NL" b="1" dirty="0" smtClean="0"/>
          </a:p>
          <a:p>
            <a:pPr marL="285750" indent="-285750" eaLnBrk="1" hangingPunct="1">
              <a:buFont typeface="Arial" panose="020B0604020202020204" pitchFamily="34" charset="0"/>
              <a:buChar char="•"/>
            </a:pPr>
            <a:r>
              <a:rPr lang="nl-NL" sz="1800" b="1" dirty="0" smtClean="0"/>
              <a:t>Rapporteren</a:t>
            </a:r>
            <a:r>
              <a:rPr lang="nl-NL" sz="1800" dirty="0" smtClean="0"/>
              <a:t>  = vastleggen</a:t>
            </a:r>
            <a:br>
              <a:rPr lang="nl-NL" sz="1800" dirty="0" smtClean="0"/>
            </a:br>
            <a:endParaRPr lang="nl-NL" sz="1800" dirty="0" smtClean="0"/>
          </a:p>
          <a:p>
            <a:pPr marL="285750" indent="-285750" eaLnBrk="1" hangingPunct="1">
              <a:buFont typeface="Arial" panose="020B0604020202020204" pitchFamily="34" charset="0"/>
              <a:buChar char="•"/>
            </a:pPr>
            <a:r>
              <a:rPr lang="nl-NL" sz="1800" dirty="0" smtClean="0"/>
              <a:t>Wat heb je gezien?</a:t>
            </a:r>
          </a:p>
          <a:p>
            <a:pPr marL="285750" indent="-285750" eaLnBrk="1" hangingPunct="1">
              <a:buFont typeface="Arial" panose="020B0604020202020204" pitchFamily="34" charset="0"/>
              <a:buChar char="•"/>
            </a:pPr>
            <a:r>
              <a:rPr lang="nl-NL" sz="1800" dirty="0" smtClean="0"/>
              <a:t>Welke gedachten heb je daarbij?</a:t>
            </a:r>
          </a:p>
          <a:p>
            <a:pPr marL="285750" indent="-285750" eaLnBrk="1" hangingPunct="1">
              <a:buFont typeface="Arial" panose="020B0604020202020204" pitchFamily="34" charset="0"/>
              <a:buChar char="•"/>
            </a:pPr>
            <a:r>
              <a:rPr lang="nl-NL" sz="1800" dirty="0" smtClean="0"/>
              <a:t>Waarom maak je je ongerust?</a:t>
            </a:r>
          </a:p>
          <a:p>
            <a:pPr marL="285750" indent="-285750" eaLnBrk="1" hangingPunct="1">
              <a:buFont typeface="Arial" panose="020B0604020202020204" pitchFamily="34" charset="0"/>
              <a:buChar char="•"/>
            </a:pPr>
            <a:r>
              <a:rPr lang="nl-NL" sz="1800" dirty="0" smtClean="0"/>
              <a:t>Waarom denk je dat het niet normaal is </a:t>
            </a:r>
          </a:p>
          <a:p>
            <a:pPr marL="285750" indent="-285750" eaLnBrk="1" hangingPunct="1">
              <a:buFont typeface="Arial" panose="020B0604020202020204" pitchFamily="34" charset="0"/>
              <a:buChar char="•"/>
            </a:pPr>
            <a:r>
              <a:rPr lang="nl-NL" sz="1800" dirty="0" smtClean="0"/>
              <a:t>wat je gesignaleerd hebt?</a:t>
            </a:r>
          </a:p>
          <a:p>
            <a:pPr eaLnBrk="1" hangingPunct="1"/>
            <a:endParaRPr lang="nl-NL" dirty="0" smtClean="0"/>
          </a:p>
        </p:txBody>
      </p:sp>
      <p:pic>
        <p:nvPicPr>
          <p:cNvPr id="1026" name="Picture 2" descr="http://www.rb-cms.nl/classes/FCKeditor/upload/142/Image/rapporteren_3.jpg"/>
          <p:cNvPicPr>
            <a:picLocks noChangeAspect="1" noChangeArrowheads="1"/>
          </p:cNvPicPr>
          <p:nvPr/>
        </p:nvPicPr>
        <p:blipFill>
          <a:blip r:embed="rId2" cstate="print"/>
          <a:srcRect/>
          <a:stretch>
            <a:fillRect/>
          </a:stretch>
        </p:blipFill>
        <p:spPr bwMode="auto">
          <a:xfrm>
            <a:off x="5508104" y="2420888"/>
            <a:ext cx="2808312" cy="2808312"/>
          </a:xfrm>
          <a:prstGeom prst="rect">
            <a:avLst/>
          </a:prstGeom>
          <a:noFill/>
        </p:spPr>
      </p:pic>
    </p:spTree>
    <p:extLst>
      <p:ext uri="{BB962C8B-B14F-4D97-AF65-F5344CB8AC3E}">
        <p14:creationId xmlns:p14="http://schemas.microsoft.com/office/powerpoint/2010/main" val="32904423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2.9. Klachtenafhandeling</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b="1" dirty="0" smtClean="0"/>
              <a:t>Tips als iemand bij jou komt klagen:</a:t>
            </a:r>
          </a:p>
          <a:p>
            <a:pPr marL="719138" indent="-447675" eaLnBrk="1" hangingPunct="1">
              <a:buFont typeface="Arial" panose="020B0604020202020204" pitchFamily="34" charset="0"/>
              <a:buChar char="•"/>
            </a:pPr>
            <a:r>
              <a:rPr lang="nl-NL" sz="1800" dirty="0" smtClean="0"/>
              <a:t>Blijf rustig (tel even tot 10)</a:t>
            </a:r>
          </a:p>
          <a:p>
            <a:pPr marL="719138" indent="-447675" eaLnBrk="1" hangingPunct="1">
              <a:buFont typeface="Arial" panose="020B0604020202020204" pitchFamily="34" charset="0"/>
              <a:buChar char="•"/>
            </a:pPr>
            <a:r>
              <a:rPr lang="nl-NL" sz="1800" dirty="0" smtClean="0"/>
              <a:t>Luister serieus</a:t>
            </a:r>
          </a:p>
          <a:p>
            <a:pPr marL="719138" indent="-447675" eaLnBrk="1" hangingPunct="1">
              <a:buFont typeface="Arial" panose="020B0604020202020204" pitchFamily="34" charset="0"/>
              <a:buChar char="•"/>
            </a:pPr>
            <a:r>
              <a:rPr lang="nl-NL" sz="1800" dirty="0" smtClean="0"/>
              <a:t>Luister met een open mind</a:t>
            </a:r>
          </a:p>
          <a:p>
            <a:pPr marL="719138" indent="-447675" eaLnBrk="1" hangingPunct="1">
              <a:buFont typeface="Arial" panose="020B0604020202020204" pitchFamily="34" charset="0"/>
              <a:buChar char="•"/>
            </a:pPr>
            <a:r>
              <a:rPr lang="nl-NL" sz="1800" dirty="0" smtClean="0"/>
              <a:t>Probeer je in te leven in degene die tegenover je staat!</a:t>
            </a:r>
          </a:p>
        </p:txBody>
      </p:sp>
      <p:pic>
        <p:nvPicPr>
          <p:cNvPr id="2050" name="Picture 2" descr="http://www.wonen-middendelfland.nl/UploadBestanden/klacht1.jpg"/>
          <p:cNvPicPr>
            <a:picLocks noChangeAspect="1" noChangeArrowheads="1"/>
          </p:cNvPicPr>
          <p:nvPr/>
        </p:nvPicPr>
        <p:blipFill>
          <a:blip r:embed="rId2" cstate="print"/>
          <a:srcRect/>
          <a:stretch>
            <a:fillRect/>
          </a:stretch>
        </p:blipFill>
        <p:spPr bwMode="auto">
          <a:xfrm>
            <a:off x="395536" y="3929275"/>
            <a:ext cx="5544616" cy="1587957"/>
          </a:xfrm>
          <a:prstGeom prst="rect">
            <a:avLst/>
          </a:prstGeom>
          <a:noFill/>
        </p:spPr>
      </p:pic>
    </p:spTree>
    <p:extLst>
      <p:ext uri="{BB962C8B-B14F-4D97-AF65-F5344CB8AC3E}">
        <p14:creationId xmlns:p14="http://schemas.microsoft.com/office/powerpoint/2010/main" val="33760503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2: Gastvrije zorg</a:t>
            </a:r>
            <a:br>
              <a:rPr lang="nl-NL" dirty="0" smtClean="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2.1. Inleiding</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Zoveel mensen, zoveel wensen</a:t>
            </a:r>
          </a:p>
          <a:p>
            <a:pPr marL="285750" indent="-285750" eaLnBrk="1" hangingPunct="1">
              <a:buFont typeface="Arial" panose="020B0604020202020204" pitchFamily="34" charset="0"/>
              <a:buChar char="•"/>
            </a:pPr>
            <a:r>
              <a:rPr lang="nl-NL" sz="1800" dirty="0" err="1" smtClean="0"/>
              <a:t>Behoeftenpiramide</a:t>
            </a:r>
            <a:r>
              <a:rPr lang="nl-NL" sz="1800" dirty="0" smtClean="0"/>
              <a:t> van </a:t>
            </a:r>
            <a:r>
              <a:rPr lang="nl-NL" sz="1800" dirty="0" err="1" smtClean="0"/>
              <a:t>Maslow</a:t>
            </a:r>
            <a:endParaRPr lang="nl-NL" sz="1800" dirty="0" smtClean="0"/>
          </a:p>
          <a:p>
            <a:pPr marL="285750" indent="-285750" eaLnBrk="1" hangingPunct="1">
              <a:buFont typeface="Arial" panose="020B0604020202020204" pitchFamily="34" charset="0"/>
              <a:buChar char="•"/>
            </a:pPr>
            <a:r>
              <a:rPr lang="nl-NL" sz="1800" dirty="0" smtClean="0"/>
              <a:t>Verschillende achtergronden</a:t>
            </a:r>
          </a:p>
          <a:p>
            <a:pPr marL="285750" indent="-285750" eaLnBrk="1" hangingPunct="1">
              <a:buFont typeface="Arial" panose="020B0604020202020204" pitchFamily="34" charset="0"/>
              <a:buChar char="•"/>
            </a:pPr>
            <a:r>
              <a:rPr lang="nl-NL" sz="1800" dirty="0" smtClean="0"/>
              <a:t>Gastvrijheid</a:t>
            </a:r>
          </a:p>
          <a:p>
            <a:pPr marL="285750" indent="-285750" eaLnBrk="1" hangingPunct="1">
              <a:buFont typeface="Arial" panose="020B0604020202020204" pitchFamily="34" charset="0"/>
              <a:buChar char="•"/>
            </a:pPr>
            <a:r>
              <a:rPr lang="nl-NL" sz="1800" dirty="0" smtClean="0"/>
              <a:t>Servicegerichtheid</a:t>
            </a:r>
          </a:p>
          <a:p>
            <a:pPr marL="285750" indent="-285750" eaLnBrk="1" hangingPunct="1">
              <a:buFont typeface="Arial" panose="020B0604020202020204" pitchFamily="34" charset="0"/>
              <a:buChar char="•"/>
            </a:pPr>
            <a:r>
              <a:rPr lang="nl-NL" sz="1800" dirty="0" smtClean="0"/>
              <a:t>Gastbeleving</a:t>
            </a:r>
          </a:p>
          <a:p>
            <a:pPr marL="285750" indent="-285750" eaLnBrk="1" hangingPunct="1">
              <a:buFont typeface="Arial" panose="020B0604020202020204" pitchFamily="34" charset="0"/>
              <a:buChar char="•"/>
            </a:pPr>
            <a:r>
              <a:rPr lang="nl-NL" sz="1800" dirty="0" smtClean="0"/>
              <a:t>Belang van communiceren, </a:t>
            </a:r>
            <a:br>
              <a:rPr lang="nl-NL" sz="1800" dirty="0" smtClean="0"/>
            </a:br>
            <a:r>
              <a:rPr lang="nl-NL" sz="1800" dirty="0" smtClean="0"/>
              <a:t>signaleren en rapporteren</a:t>
            </a:r>
          </a:p>
          <a:p>
            <a:pPr marL="285750" indent="-285750" eaLnBrk="1" hangingPunct="1">
              <a:buFont typeface="Arial" panose="020B0604020202020204" pitchFamily="34" charset="0"/>
              <a:buChar char="•"/>
            </a:pPr>
            <a:r>
              <a:rPr lang="nl-NL" sz="1800" dirty="0" smtClean="0"/>
              <a:t>Klachtenafhandeling</a:t>
            </a:r>
          </a:p>
        </p:txBody>
      </p:sp>
      <p:pic>
        <p:nvPicPr>
          <p:cNvPr id="5" name="Picture 6" descr="http://www.movry.com/wp-content/uploads/2014/05/thuiszorg_vrouw_bed-Large.jpg"/>
          <p:cNvPicPr>
            <a:picLocks noChangeAspect="1" noChangeArrowheads="1"/>
          </p:cNvPicPr>
          <p:nvPr/>
        </p:nvPicPr>
        <p:blipFill>
          <a:blip r:embed="rId2" cstate="print"/>
          <a:srcRect/>
          <a:stretch>
            <a:fillRect/>
          </a:stretch>
        </p:blipFill>
        <p:spPr bwMode="auto">
          <a:xfrm>
            <a:off x="6227732" y="2564904"/>
            <a:ext cx="2161144" cy="1440161"/>
          </a:xfrm>
          <a:prstGeom prst="rect">
            <a:avLst/>
          </a:prstGeom>
          <a:noFill/>
        </p:spPr>
      </p:pic>
      <p:pic>
        <p:nvPicPr>
          <p:cNvPr id="6" name="Picture 8" descr="http://bin.snmmd.nl/m/m1nwgk9par4a_wd1280.jpg/man-gooit-kunstgebit-naar-politie.jpg"/>
          <p:cNvPicPr>
            <a:picLocks noChangeAspect="1" noChangeArrowheads="1"/>
          </p:cNvPicPr>
          <p:nvPr/>
        </p:nvPicPr>
        <p:blipFill>
          <a:blip r:embed="rId3" cstate="print"/>
          <a:srcRect/>
          <a:stretch>
            <a:fillRect/>
          </a:stretch>
        </p:blipFill>
        <p:spPr bwMode="auto">
          <a:xfrm>
            <a:off x="6227732" y="4139689"/>
            <a:ext cx="2160239" cy="1215134"/>
          </a:xfrm>
          <a:prstGeom prst="rect">
            <a:avLst/>
          </a:prstGeom>
          <a:noFill/>
        </p:spPr>
      </p:pic>
      <p:pic>
        <p:nvPicPr>
          <p:cNvPr id="7170" name="Picture 2" descr="http://www.eengoedhulpmiddel.nl/uploads/images/Hoofdfotos/Elektrische_rolstoel_permobil.jpg">
            <a:hlinkClick r:id="rId4"/>
          </p:cNvPr>
          <p:cNvPicPr>
            <a:picLocks noChangeAspect="1" noChangeArrowheads="1"/>
          </p:cNvPicPr>
          <p:nvPr/>
        </p:nvPicPr>
        <p:blipFill>
          <a:blip r:embed="rId5" cstate="print"/>
          <a:srcRect/>
          <a:stretch>
            <a:fillRect/>
          </a:stretch>
        </p:blipFill>
        <p:spPr bwMode="auto">
          <a:xfrm>
            <a:off x="6228184" y="1340768"/>
            <a:ext cx="2160240" cy="1089512"/>
          </a:xfrm>
          <a:prstGeom prst="rect">
            <a:avLst/>
          </a:prstGeom>
          <a:noFill/>
        </p:spPr>
      </p:pic>
    </p:spTree>
    <p:extLst>
      <p:ext uri="{BB962C8B-B14F-4D97-AF65-F5344CB8AC3E}">
        <p14:creationId xmlns:p14="http://schemas.microsoft.com/office/powerpoint/2010/main" val="779943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pPr eaLnBrk="1" hangingPunct="1"/>
            <a:r>
              <a:rPr lang="nl-NL" dirty="0" smtClean="0"/>
              <a:t/>
            </a:r>
            <a:br>
              <a:rPr lang="nl-NL" dirty="0" smtClean="0"/>
            </a:br>
            <a:r>
              <a:rPr lang="nl-NL" dirty="0" smtClean="0"/>
              <a:t>Hoofdstuk 2: </a:t>
            </a:r>
            <a:r>
              <a:rPr lang="nl-NL" dirty="0" smtClean="0"/>
              <a:t>Gastvrije </a:t>
            </a:r>
            <a:r>
              <a:rPr lang="nl-NL" dirty="0" smtClean="0"/>
              <a:t>zorg</a:t>
            </a:r>
            <a:br>
              <a:rPr lang="nl-NL" dirty="0" smtClean="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2.2. Zoveel mensen, zoveel wensen</a:t>
            </a:r>
          </a:p>
          <a:p>
            <a:pPr eaLnBrk="1" hangingPunct="1">
              <a:buFont typeface="Arial" charset="0"/>
              <a:buNone/>
            </a:pPr>
            <a:endParaRPr lang="nl-NL" b="1" dirty="0" smtClean="0"/>
          </a:p>
          <a:p>
            <a:pPr eaLnBrk="1" hangingPunct="1"/>
            <a:endParaRPr lang="nl-NL" dirty="0" smtClean="0"/>
          </a:p>
          <a:p>
            <a:pPr eaLnBrk="1" hangingPunct="1">
              <a:buNone/>
            </a:pPr>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6160" name="Picture 16" descr="http://api.ning.com/files/awiCVYbfMLI1DAJvgI*0TkDREhHachidmcYHksxD8GCpM3Wy275StKGew0*Ohm2zP5-w-rl53qYDDlHh1AEIqSTySuAlf-zQ/Mensenzijnverschillend.jpg?width=478&amp;height=299"/>
          <p:cNvPicPr>
            <a:picLocks noChangeAspect="1" noChangeArrowheads="1"/>
          </p:cNvPicPr>
          <p:nvPr/>
        </p:nvPicPr>
        <p:blipFill>
          <a:blip r:embed="rId2" cstate="print"/>
          <a:srcRect/>
          <a:stretch>
            <a:fillRect/>
          </a:stretch>
        </p:blipFill>
        <p:spPr bwMode="auto">
          <a:xfrm>
            <a:off x="457200" y="1988840"/>
            <a:ext cx="5921102" cy="3703786"/>
          </a:xfrm>
          <a:prstGeom prst="rect">
            <a:avLst/>
          </a:prstGeom>
          <a:noFill/>
        </p:spPr>
      </p:pic>
    </p:spTree>
    <p:extLst>
      <p:ext uri="{BB962C8B-B14F-4D97-AF65-F5344CB8AC3E}">
        <p14:creationId xmlns:p14="http://schemas.microsoft.com/office/powerpoint/2010/main" val="3645849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2.3. </a:t>
            </a:r>
            <a:r>
              <a:rPr lang="nl-NL" b="1" dirty="0" err="1" smtClean="0"/>
              <a:t>Behoeftenpiramide</a:t>
            </a:r>
            <a:r>
              <a:rPr lang="nl-NL" b="1" dirty="0" smtClean="0"/>
              <a:t> van Maslow</a:t>
            </a:r>
          </a:p>
          <a:p>
            <a:pPr eaLnBrk="1" hangingPunct="1">
              <a:buFont typeface="Arial" charset="0"/>
              <a:buNone/>
            </a:pPr>
            <a:endParaRPr lang="nl-NL" b="1"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122" name="Picture 2" descr="http://www.creando.be/media/Pyramide%20van%20Maslow.jpg"/>
          <p:cNvPicPr>
            <a:picLocks noChangeAspect="1" noChangeArrowheads="1"/>
          </p:cNvPicPr>
          <p:nvPr/>
        </p:nvPicPr>
        <p:blipFill>
          <a:blip r:embed="rId2" cstate="print"/>
          <a:srcRect/>
          <a:stretch>
            <a:fillRect/>
          </a:stretch>
        </p:blipFill>
        <p:spPr bwMode="auto">
          <a:xfrm>
            <a:off x="457200" y="1916832"/>
            <a:ext cx="6831614" cy="3615757"/>
          </a:xfrm>
          <a:prstGeom prst="rect">
            <a:avLst/>
          </a:prstGeom>
          <a:noFill/>
        </p:spPr>
      </p:pic>
    </p:spTree>
    <p:extLst>
      <p:ext uri="{BB962C8B-B14F-4D97-AF65-F5344CB8AC3E}">
        <p14:creationId xmlns:p14="http://schemas.microsoft.com/office/powerpoint/2010/main" val="1500328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2.4. Verschillende achtergronden</a:t>
            </a:r>
          </a:p>
          <a:p>
            <a:pPr eaLnBrk="1" hangingPunct="1">
              <a:buFont typeface="Arial" charset="0"/>
              <a:buNone/>
            </a:pPr>
            <a:endParaRPr lang="nl-NL" b="1"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2" name="Picture 2" descr="http://voorleusden.nl/wp-content/uploads/2014/07/wereldgerechten.jpg"/>
          <p:cNvPicPr>
            <a:picLocks noChangeAspect="1" noChangeArrowheads="1"/>
          </p:cNvPicPr>
          <p:nvPr/>
        </p:nvPicPr>
        <p:blipFill>
          <a:blip r:embed="rId2" cstate="print"/>
          <a:srcRect/>
          <a:stretch>
            <a:fillRect/>
          </a:stretch>
        </p:blipFill>
        <p:spPr bwMode="auto">
          <a:xfrm>
            <a:off x="457200" y="2013074"/>
            <a:ext cx="5238750" cy="3181350"/>
          </a:xfrm>
          <a:prstGeom prst="rect">
            <a:avLst/>
          </a:prstGeom>
          <a:noFill/>
        </p:spPr>
      </p:pic>
    </p:spTree>
    <p:extLst>
      <p:ext uri="{BB962C8B-B14F-4D97-AF65-F5344CB8AC3E}">
        <p14:creationId xmlns:p14="http://schemas.microsoft.com/office/powerpoint/2010/main" val="664068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normAutofit fontScale="92500" lnSpcReduction="20000"/>
          </a:bodyPr>
          <a:lstStyle/>
          <a:p>
            <a:pPr eaLnBrk="1" hangingPunct="1">
              <a:lnSpc>
                <a:spcPct val="120000"/>
              </a:lnSpc>
              <a:buFont typeface="Arial" charset="0"/>
              <a:buNone/>
            </a:pPr>
            <a:r>
              <a:rPr lang="nl-NL" sz="2600" b="1" dirty="0" smtClean="0"/>
              <a:t>2.5. Gastvrijheid</a:t>
            </a:r>
          </a:p>
          <a:p>
            <a:pPr eaLnBrk="1" hangingPunct="1">
              <a:buFont typeface="Arial" charset="0"/>
              <a:buNone/>
            </a:pPr>
            <a:endParaRPr lang="nl-NL" sz="1900" b="1" dirty="0" smtClean="0"/>
          </a:p>
          <a:p>
            <a:pPr marL="285750" indent="-285750" eaLnBrk="1" hangingPunct="1">
              <a:buFont typeface="Arial" panose="020B0604020202020204" pitchFamily="34" charset="0"/>
              <a:buChar char="•"/>
            </a:pPr>
            <a:r>
              <a:rPr lang="nl-NL" sz="1900" dirty="0" smtClean="0"/>
              <a:t>Aandacht</a:t>
            </a:r>
          </a:p>
          <a:p>
            <a:pPr marL="285750" indent="-285750" eaLnBrk="1" hangingPunct="1">
              <a:buFont typeface="Arial" panose="020B0604020202020204" pitchFamily="34" charset="0"/>
              <a:buChar char="•"/>
            </a:pPr>
            <a:r>
              <a:rPr lang="nl-NL" sz="1900" dirty="0" smtClean="0"/>
              <a:t>Klantgerichtheid</a:t>
            </a:r>
          </a:p>
          <a:p>
            <a:pPr eaLnBrk="1" hangingPunct="1"/>
            <a:endParaRPr lang="nl-NL" sz="1800" dirty="0" smtClean="0"/>
          </a:p>
          <a:p>
            <a:pPr eaLnBrk="1" hangingPunct="1"/>
            <a:endParaRPr lang="nl-NL" sz="1800" dirty="0" smtClean="0"/>
          </a:p>
          <a:p>
            <a:pPr eaLnBrk="1" hangingPunct="1"/>
            <a:endParaRPr lang="nl-NL" sz="1800" dirty="0" smtClean="0"/>
          </a:p>
          <a:p>
            <a:pPr eaLnBrk="1" hangingPunct="1">
              <a:buNone/>
            </a:pPr>
            <a:endParaRPr lang="nl-NL" sz="1800" dirty="0" smtClean="0"/>
          </a:p>
          <a:p>
            <a:pPr eaLnBrk="1" hangingPunct="1">
              <a:buNone/>
            </a:pPr>
            <a:endParaRPr lang="nl-NL" sz="1800" dirty="0" smtClean="0"/>
          </a:p>
          <a:p>
            <a:pPr eaLnBrk="1" hangingPunct="1"/>
            <a:endParaRPr lang="nl-NL" dirty="0" smtClean="0"/>
          </a:p>
          <a:p>
            <a:pPr eaLnBrk="1" hangingPunct="1"/>
            <a:endParaRPr lang="nl-NL" dirty="0" smtClean="0"/>
          </a:p>
          <a:p>
            <a:pPr eaLnBrk="1" hangingPunct="1"/>
            <a:endParaRPr lang="nl-NL" dirty="0" smtClean="0"/>
          </a:p>
          <a:p>
            <a:pPr eaLnBrk="1" hangingPunct="1"/>
            <a:endParaRPr lang="nl-NL" dirty="0" smtClean="0"/>
          </a:p>
          <a:p>
            <a:pPr eaLnBrk="1" hangingPunct="1">
              <a:buNone/>
            </a:pPr>
            <a:r>
              <a:rPr lang="nl-NL" i="1" dirty="0" smtClean="0"/>
              <a:t>                            </a:t>
            </a:r>
            <a:endParaRPr lang="nl-NL" dirty="0" smtClean="0"/>
          </a:p>
        </p:txBody>
      </p:sp>
      <p:pic>
        <p:nvPicPr>
          <p:cNvPr id="5" name="Picture 6" descr="http://www.movry.com/wp-content/uploads/2014/05/thuiszorg_vrouw_bed-Large.jpg"/>
          <p:cNvPicPr>
            <a:picLocks noChangeAspect="1" noChangeArrowheads="1"/>
          </p:cNvPicPr>
          <p:nvPr/>
        </p:nvPicPr>
        <p:blipFill>
          <a:blip r:embed="rId2" cstate="print"/>
          <a:srcRect/>
          <a:stretch>
            <a:fillRect/>
          </a:stretch>
        </p:blipFill>
        <p:spPr bwMode="auto">
          <a:xfrm>
            <a:off x="457200" y="2780928"/>
            <a:ext cx="3970784" cy="2646084"/>
          </a:xfrm>
          <a:prstGeom prst="rect">
            <a:avLst/>
          </a:prstGeom>
          <a:noFill/>
        </p:spPr>
      </p:pic>
    </p:spTree>
    <p:extLst>
      <p:ext uri="{BB962C8B-B14F-4D97-AF65-F5344CB8AC3E}">
        <p14:creationId xmlns:p14="http://schemas.microsoft.com/office/powerpoint/2010/main" val="887033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2.6. Servicegerichtheid</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Inlevingsvermogen</a:t>
            </a:r>
          </a:p>
          <a:p>
            <a:pPr marL="285750" indent="-285750" eaLnBrk="1" hangingPunct="1">
              <a:buFont typeface="Arial" panose="020B0604020202020204" pitchFamily="34" charset="0"/>
              <a:buChar char="•"/>
            </a:pPr>
            <a:r>
              <a:rPr lang="nl-NL" sz="1800" dirty="0" smtClean="0"/>
              <a:t>Communicatieve vaardigheden</a:t>
            </a:r>
          </a:p>
          <a:p>
            <a:pPr marL="285750" indent="-285750" eaLnBrk="1" hangingPunct="1">
              <a:buFont typeface="Arial" panose="020B0604020202020204" pitchFamily="34" charset="0"/>
              <a:buChar char="•"/>
            </a:pPr>
            <a:r>
              <a:rPr lang="nl-NL" sz="1800" dirty="0" smtClean="0"/>
              <a:t>Creativiteit en oplossingsgericht denken</a:t>
            </a:r>
          </a:p>
          <a:p>
            <a:pPr marL="285750" indent="-285750" eaLnBrk="1" hangingPunct="1">
              <a:buFont typeface="Arial" panose="020B0604020202020204" pitchFamily="34" charset="0"/>
              <a:buChar char="•"/>
            </a:pPr>
            <a:r>
              <a:rPr lang="nl-NL" sz="1800" dirty="0" smtClean="0"/>
              <a:t>Kunnen samenwerken</a:t>
            </a:r>
          </a:p>
          <a:p>
            <a:pPr marL="285750" indent="-285750" eaLnBrk="1" hangingPunct="1">
              <a:buFont typeface="Arial" panose="020B0604020202020204" pitchFamily="34" charset="0"/>
              <a:buChar char="•"/>
            </a:pPr>
            <a:r>
              <a:rPr lang="nl-NL" sz="1800" dirty="0" smtClean="0"/>
              <a:t>Flexibel en collegiaal zijn </a:t>
            </a:r>
          </a:p>
          <a:p>
            <a:pPr marL="285750" indent="-285750" eaLnBrk="1" hangingPunct="1">
              <a:buFont typeface="Arial" panose="020B0604020202020204" pitchFamily="34" charset="0"/>
              <a:buChar char="•"/>
            </a:pPr>
            <a:r>
              <a:rPr lang="nl-NL" sz="1800" dirty="0" smtClean="0"/>
              <a:t>Begrip hebben voor andere culturen</a:t>
            </a:r>
          </a:p>
          <a:p>
            <a:pPr marL="285750" indent="-285750" eaLnBrk="1" hangingPunct="1">
              <a:buFont typeface="Arial" panose="020B0604020202020204" pitchFamily="34" charset="0"/>
              <a:buChar char="•"/>
            </a:pPr>
            <a:r>
              <a:rPr lang="nl-NL" sz="1800" dirty="0" smtClean="0"/>
              <a:t>Bewust zijn van het effect van </a:t>
            </a:r>
          </a:p>
          <a:p>
            <a:pPr marL="285750" indent="-285750" eaLnBrk="1" hangingPunct="1">
              <a:buFont typeface="Arial" panose="020B0604020202020204" pitchFamily="34" charset="0"/>
              <a:buChar char="•"/>
            </a:pPr>
            <a:r>
              <a:rPr lang="nl-NL" sz="1800" dirty="0" smtClean="0"/>
              <a:t>Je eigen gedrag en houding op een ander.</a:t>
            </a:r>
          </a:p>
          <a:p>
            <a:pPr eaLnBrk="1" hangingPunct="1"/>
            <a:r>
              <a:rPr lang="nl-NL" sz="1800" i="1" dirty="0" smtClean="0"/>
              <a:t>     </a:t>
            </a:r>
            <a:endParaRPr lang="nl-NL" sz="1800" dirty="0" smtClean="0"/>
          </a:p>
        </p:txBody>
      </p:sp>
      <p:sp>
        <p:nvSpPr>
          <p:cNvPr id="2052" name="AutoShape 4" descr="Afbeeldingsresultaat voor servicegerich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4" name="AutoShape 6" descr="Afbeeldingsresultaat voor servicegerich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sp>
        <p:nvSpPr>
          <p:cNvPr id="2056" name="AutoShape 8" descr="Afbeeldingsresultaat voor servicegericht"/>
          <p:cNvSpPr>
            <a:spLocks noChangeAspect="1" noChangeArrowheads="1"/>
          </p:cNvSpPr>
          <p:nvPr/>
        </p:nvSpPr>
        <p:spPr bwMode="auto">
          <a:xfrm>
            <a:off x="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nl-NL"/>
          </a:p>
        </p:txBody>
      </p:sp>
      <p:pic>
        <p:nvPicPr>
          <p:cNvPr id="2058" name="Picture 10" descr="http://www.yargon.nl/wp-content/uploads/2014/02/customer.jpg"/>
          <p:cNvPicPr>
            <a:picLocks noChangeAspect="1" noChangeArrowheads="1"/>
          </p:cNvPicPr>
          <p:nvPr/>
        </p:nvPicPr>
        <p:blipFill>
          <a:blip r:embed="rId2" cstate="print"/>
          <a:srcRect/>
          <a:stretch>
            <a:fillRect/>
          </a:stretch>
        </p:blipFill>
        <p:spPr bwMode="auto">
          <a:xfrm>
            <a:off x="4784411" y="1412776"/>
            <a:ext cx="4214225" cy="2808312"/>
          </a:xfrm>
          <a:prstGeom prst="rect">
            <a:avLst/>
          </a:prstGeom>
          <a:noFill/>
        </p:spPr>
      </p:pic>
    </p:spTree>
    <p:extLst>
      <p:ext uri="{BB962C8B-B14F-4D97-AF65-F5344CB8AC3E}">
        <p14:creationId xmlns:p14="http://schemas.microsoft.com/office/powerpoint/2010/main" val="3531497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3"/>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smtClean="0"/>
          </a:p>
        </p:txBody>
      </p:sp>
      <p:sp>
        <p:nvSpPr>
          <p:cNvPr id="4099" name="Tijdelijke aanduiding voor inhoud 4"/>
          <p:cNvSpPr>
            <a:spLocks noGrp="1"/>
          </p:cNvSpPr>
          <p:nvPr>
            <p:ph idx="1"/>
          </p:nvPr>
        </p:nvSpPr>
        <p:spPr/>
        <p:txBody>
          <a:bodyPr/>
          <a:lstStyle/>
          <a:p>
            <a:pPr eaLnBrk="1" hangingPunct="1">
              <a:buFont typeface="Arial" charset="0"/>
              <a:buNone/>
            </a:pPr>
            <a:r>
              <a:rPr lang="nl-NL" b="1" dirty="0" smtClean="0"/>
              <a:t>2.7. </a:t>
            </a:r>
            <a:r>
              <a:rPr lang="nl-NL" b="1" dirty="0" smtClean="0"/>
              <a:t>Gastbeleving</a:t>
            </a:r>
            <a:endParaRPr lang="nl-NL" b="1" dirty="0" smtClean="0"/>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dirty="0" smtClean="0"/>
              <a:t>Hoe kom je er achter wat je gasten werkelijk vinden? </a:t>
            </a:r>
          </a:p>
          <a:p>
            <a:pPr marL="285750" indent="-285750" eaLnBrk="1" hangingPunct="1">
              <a:buFont typeface="Arial" panose="020B0604020202020204" pitchFamily="34" charset="0"/>
              <a:buChar char="•"/>
            </a:pPr>
            <a:r>
              <a:rPr lang="nl-NL" sz="1800" dirty="0" smtClean="0"/>
              <a:t>Eigen onderzoek</a:t>
            </a:r>
          </a:p>
          <a:p>
            <a:pPr marL="285750" indent="-285750" eaLnBrk="1" hangingPunct="1">
              <a:buFont typeface="Arial" panose="020B0604020202020204" pitchFamily="34" charset="0"/>
              <a:buChar char="•"/>
            </a:pPr>
            <a:r>
              <a:rPr lang="nl-NL" sz="1800" dirty="0" smtClean="0"/>
              <a:t>Professioneel onderzoeksbureau</a:t>
            </a:r>
          </a:p>
        </p:txBody>
      </p:sp>
      <p:pic>
        <p:nvPicPr>
          <p:cNvPr id="1028" name="Picture 4" descr="http://www.travelnext.nl/wp-content/uploads/2013/09/thumbs-up.png"/>
          <p:cNvPicPr>
            <a:picLocks noChangeAspect="1" noChangeArrowheads="1"/>
          </p:cNvPicPr>
          <p:nvPr/>
        </p:nvPicPr>
        <p:blipFill>
          <a:blip r:embed="rId2" cstate="print"/>
          <a:srcRect/>
          <a:stretch>
            <a:fillRect/>
          </a:stretch>
        </p:blipFill>
        <p:spPr bwMode="auto">
          <a:xfrm>
            <a:off x="395536" y="3212976"/>
            <a:ext cx="4938435" cy="2448272"/>
          </a:xfrm>
          <a:prstGeom prst="rect">
            <a:avLst/>
          </a:prstGeom>
          <a:noFill/>
        </p:spPr>
      </p:pic>
    </p:spTree>
    <p:extLst>
      <p:ext uri="{BB962C8B-B14F-4D97-AF65-F5344CB8AC3E}">
        <p14:creationId xmlns:p14="http://schemas.microsoft.com/office/powerpoint/2010/main" val="13206211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nl-NL" dirty="0"/>
              <a:t/>
            </a:r>
            <a:br>
              <a:rPr lang="nl-NL" dirty="0"/>
            </a:br>
            <a:r>
              <a:rPr lang="nl-NL" dirty="0"/>
              <a:t>Hoofdstuk 2: Gastvrije zorg</a:t>
            </a:r>
            <a:br>
              <a:rPr lang="nl-NL" dirty="0"/>
            </a:br>
            <a:endParaRPr lang="nl-NL" dirty="0"/>
          </a:p>
        </p:txBody>
      </p:sp>
      <p:sp>
        <p:nvSpPr>
          <p:cNvPr id="4099" name="Tijdelijke aanduiding voor inhoud 4"/>
          <p:cNvSpPr>
            <a:spLocks noGrp="1"/>
          </p:cNvSpPr>
          <p:nvPr>
            <p:ph idx="1"/>
          </p:nvPr>
        </p:nvSpPr>
        <p:spPr/>
        <p:txBody>
          <a:bodyPr>
            <a:normAutofit/>
          </a:bodyPr>
          <a:lstStyle/>
          <a:p>
            <a:pPr eaLnBrk="1" hangingPunct="1">
              <a:buFont typeface="Arial" charset="0"/>
              <a:buNone/>
            </a:pPr>
            <a:r>
              <a:rPr lang="nl-NL" b="1" dirty="0" smtClean="0"/>
              <a:t>2.8. Het belang van communiceren, signaleren en rapporteren</a:t>
            </a:r>
          </a:p>
          <a:p>
            <a:pPr marL="285750" indent="-285750" eaLnBrk="1" hangingPunct="1">
              <a:buFont typeface="Arial" panose="020B0604020202020204" pitchFamily="34" charset="0"/>
              <a:buChar char="•"/>
            </a:pPr>
            <a:endParaRPr lang="nl-NL" sz="1800" b="1" dirty="0" smtClean="0"/>
          </a:p>
          <a:p>
            <a:pPr marL="285750" indent="-285750" eaLnBrk="1" hangingPunct="1">
              <a:buFont typeface="Arial" panose="020B0604020202020204" pitchFamily="34" charset="0"/>
              <a:buChar char="•"/>
            </a:pPr>
            <a:r>
              <a:rPr lang="nl-NL" sz="1800" b="1" dirty="0" smtClean="0"/>
              <a:t>PRAAT</a:t>
            </a:r>
            <a:r>
              <a:rPr lang="nl-NL" sz="1800" dirty="0" smtClean="0"/>
              <a:t>  met bewoner of patiënt als je denkt dat er iets dwars zit. Lukt dat niet?</a:t>
            </a:r>
          </a:p>
          <a:p>
            <a:pPr marL="719138" indent="-447675" eaLnBrk="1" hangingPunct="1">
              <a:buFont typeface="Arial" panose="020B0604020202020204" pitchFamily="34" charset="0"/>
              <a:buChar char="•"/>
            </a:pPr>
            <a:r>
              <a:rPr lang="nl-NL" sz="1800" b="1" dirty="0" smtClean="0"/>
              <a:t>KIJK</a:t>
            </a:r>
            <a:r>
              <a:rPr lang="nl-NL" sz="1800" dirty="0" smtClean="0"/>
              <a:t> dan </a:t>
            </a:r>
            <a:r>
              <a:rPr lang="nl-NL" sz="1800" dirty="0" err="1" smtClean="0"/>
              <a:t>heeeel</a:t>
            </a:r>
            <a:r>
              <a:rPr lang="nl-NL" sz="1800" dirty="0" smtClean="0"/>
              <a:t> goed ……</a:t>
            </a:r>
          </a:p>
          <a:p>
            <a:pPr marL="719138" indent="-447675" eaLnBrk="1" hangingPunct="1">
              <a:buFont typeface="Arial" panose="020B0604020202020204" pitchFamily="34" charset="0"/>
              <a:buChar char="•"/>
            </a:pPr>
            <a:r>
              <a:rPr lang="nl-NL" sz="1800" dirty="0" smtClean="0"/>
              <a:t>Objectief waarnemen / observeren is een kunst. </a:t>
            </a:r>
          </a:p>
          <a:p>
            <a:pPr marL="719138" indent="-447675" eaLnBrk="1" hangingPunct="1">
              <a:buFont typeface="Arial" panose="020B0604020202020204" pitchFamily="34" charset="0"/>
              <a:buChar char="•"/>
            </a:pPr>
            <a:endParaRPr lang="nl-NL" sz="1800" dirty="0" smtClean="0"/>
          </a:p>
          <a:p>
            <a:pPr marL="285750" indent="-285750" eaLnBrk="1" hangingPunct="1">
              <a:buFont typeface="Arial" panose="020B0604020202020204" pitchFamily="34" charset="0"/>
              <a:buChar char="•"/>
            </a:pPr>
            <a:r>
              <a:rPr lang="nl-NL" sz="1800" dirty="0" smtClean="0"/>
              <a:t>Concentreer je op:</a:t>
            </a:r>
          </a:p>
          <a:p>
            <a:pPr marL="719138" indent="-447675" eaLnBrk="1" hangingPunct="1">
              <a:buFont typeface="Arial" panose="020B0604020202020204" pitchFamily="34" charset="0"/>
              <a:buChar char="•"/>
            </a:pPr>
            <a:r>
              <a:rPr lang="nl-NL" sz="1800" dirty="0" smtClean="0"/>
              <a:t>Bewoner / patiënt / gast</a:t>
            </a:r>
          </a:p>
          <a:p>
            <a:pPr marL="719138" indent="-447675" eaLnBrk="1" hangingPunct="1">
              <a:buFont typeface="Arial" panose="020B0604020202020204" pitchFamily="34" charset="0"/>
              <a:buChar char="•"/>
            </a:pPr>
            <a:r>
              <a:rPr lang="nl-NL" sz="1800" dirty="0" smtClean="0"/>
              <a:t>Omgeving</a:t>
            </a:r>
          </a:p>
          <a:p>
            <a:pPr marL="719138" indent="-447675" eaLnBrk="1" hangingPunct="1">
              <a:buFont typeface="Arial" panose="020B0604020202020204" pitchFamily="34" charset="0"/>
              <a:buChar char="•"/>
            </a:pPr>
            <a:r>
              <a:rPr lang="nl-NL" sz="1800" dirty="0" smtClean="0"/>
              <a:t>Gedrag	</a:t>
            </a:r>
          </a:p>
          <a:p>
            <a:pPr marL="719138" indent="-447675" eaLnBrk="1" hangingPunct="1">
              <a:buFont typeface="Arial" panose="020B0604020202020204" pitchFamily="34" charset="0"/>
              <a:buChar char="•"/>
            </a:pPr>
            <a:r>
              <a:rPr lang="nl-NL" sz="1800" dirty="0" smtClean="0"/>
              <a:t>Gezondheid</a:t>
            </a:r>
            <a:br>
              <a:rPr lang="nl-NL" sz="1800" dirty="0" smtClean="0"/>
            </a:br>
            <a:endParaRPr lang="nl-NL" sz="1800" dirty="0" smtClean="0"/>
          </a:p>
          <a:p>
            <a:pPr marL="285750" indent="-285750" eaLnBrk="1" hangingPunct="1">
              <a:buFont typeface="Arial" panose="020B0604020202020204" pitchFamily="34" charset="0"/>
              <a:buChar char="•"/>
            </a:pPr>
            <a:r>
              <a:rPr lang="nl-NL" sz="1800" dirty="0" smtClean="0"/>
              <a:t>Signaleren van een probleem = afgeven van een signaal. </a:t>
            </a:r>
            <a:r>
              <a:rPr lang="nl-NL" sz="1800" b="1" dirty="0" smtClean="0"/>
              <a:t>OVERLEG </a:t>
            </a:r>
            <a:r>
              <a:rPr lang="nl-NL" sz="1800" dirty="0" smtClean="0"/>
              <a:t>met je collega’s!</a:t>
            </a:r>
          </a:p>
          <a:p>
            <a:pPr eaLnBrk="1" hangingPunct="1"/>
            <a:endParaRPr lang="nl-NL" dirty="0" smtClean="0"/>
          </a:p>
        </p:txBody>
      </p:sp>
      <p:pic>
        <p:nvPicPr>
          <p:cNvPr id="3074" name="Picture 2" descr="http://www.oostvoorncoaching.nl/wp-content/uploads/onderzoeker1.png"/>
          <p:cNvPicPr>
            <a:picLocks noChangeAspect="1" noChangeArrowheads="1"/>
          </p:cNvPicPr>
          <p:nvPr/>
        </p:nvPicPr>
        <p:blipFill>
          <a:blip r:embed="rId2" cstate="print"/>
          <a:srcRect/>
          <a:stretch>
            <a:fillRect/>
          </a:stretch>
        </p:blipFill>
        <p:spPr bwMode="auto">
          <a:xfrm>
            <a:off x="6300192" y="2924944"/>
            <a:ext cx="2004980" cy="2088232"/>
          </a:xfrm>
          <a:prstGeom prst="rect">
            <a:avLst/>
          </a:prstGeom>
          <a:noFill/>
        </p:spPr>
      </p:pic>
    </p:spTree>
    <p:extLst>
      <p:ext uri="{BB962C8B-B14F-4D97-AF65-F5344CB8AC3E}">
        <p14:creationId xmlns:p14="http://schemas.microsoft.com/office/powerpoint/2010/main" val="2770168487"/>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e sjabloon nieuwe layout 2013">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sjabloon_2015" id="{04A7B19B-A474-407E-BCEA-611E27601597}" vid="{7233866E-EC8A-48D2-B0BB-454667497CC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PPT_sjabloon_2015</Template>
  <TotalTime>31</TotalTime>
  <Words>217</Words>
  <Application>Microsoft Office PowerPoint</Application>
  <PresentationFormat>Diavoorstelling (4:3)</PresentationFormat>
  <Paragraphs>102</Paragraphs>
  <Slides>11</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11</vt:i4>
      </vt:variant>
    </vt:vector>
  </HeadingPairs>
  <TitlesOfParts>
    <vt:vector size="14" baseType="lpstr">
      <vt:lpstr>Arial</vt:lpstr>
      <vt:lpstr>Calibri</vt:lpstr>
      <vt:lpstr>Presentatie sjabloon nieuwe layout 2013</vt:lpstr>
      <vt:lpstr>PowerPoint-presentatie</vt:lpstr>
      <vt:lpstr> Hoofdstuk 2: Gastvrije zorg </vt:lpstr>
      <vt:lpstr> Hoofdstuk 2: Gastvrije zorg </vt:lpstr>
      <vt:lpstr> Hoofdstuk 2: Gastvrije zorg </vt:lpstr>
      <vt:lpstr> Hoofdstuk 2: Gastvrije zorg </vt:lpstr>
      <vt:lpstr> Hoofdstuk 2: Gastvrije zorg </vt:lpstr>
      <vt:lpstr> Hoofdstuk 2: Gastvrije zorg </vt:lpstr>
      <vt:lpstr> Hoofdstuk 2: Gastvrije zorg </vt:lpstr>
      <vt:lpstr> Hoofdstuk 2: Gastvrije zorg </vt:lpstr>
      <vt:lpstr> Hoofdstuk 2: Gastvrije zorg </vt:lpstr>
      <vt:lpstr> Hoofdstuk 2: Gastvrije zorg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Lisa van den Putte</dc:creator>
  <cp:lastModifiedBy>Janke van Mosseveld</cp:lastModifiedBy>
  <cp:revision>5</cp:revision>
  <dcterms:created xsi:type="dcterms:W3CDTF">2016-06-14T09:29:13Z</dcterms:created>
  <dcterms:modified xsi:type="dcterms:W3CDTF">2016-09-06T20:24:52Z</dcterms:modified>
</cp:coreProperties>
</file>